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6" r:id="rId3"/>
    <p:sldId id="280" r:id="rId4"/>
    <p:sldId id="277" r:id="rId5"/>
    <p:sldId id="278" r:id="rId6"/>
    <p:sldId id="279" r:id="rId7"/>
    <p:sldId id="286" r:id="rId8"/>
    <p:sldId id="259" r:id="rId9"/>
    <p:sldId id="287" r:id="rId10"/>
    <p:sldId id="289" r:id="rId11"/>
    <p:sldId id="288"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5CF2D-976D-DD23-C880-1BC0AA305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06A62-B884-3788-190C-B137B0E23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C24AF-2F25-CACA-BD83-F908CD1888F6}"/>
              </a:ext>
            </a:extLst>
          </p:cNvPr>
          <p:cNvSpPr>
            <a:spLocks noGrp="1"/>
          </p:cNvSpPr>
          <p:nvPr>
            <p:ph type="body" idx="1"/>
          </p:nvPr>
        </p:nvSpPr>
        <p:spPr/>
        <p:txBody>
          <a:bodyPr/>
          <a:lstStyle/>
          <a:p>
            <a:r>
              <a:rPr lang="en-US" b="1"/>
              <a:t>SOURCE</a:t>
            </a:r>
          </a:p>
          <a:p>
            <a:r>
              <a:rPr lang="en-US" b="0"/>
              <a:t>https://www.heart.org/en/healthy-living/healthy-eating/losing-weight/extreme-obesity-and-what-you-can-do</a:t>
            </a:r>
          </a:p>
          <a:p>
            <a:endParaRPr lang="en-US" b="1"/>
          </a:p>
        </p:txBody>
      </p:sp>
      <p:sp>
        <p:nvSpPr>
          <p:cNvPr id="4" name="Slide Number Placeholder 3">
            <a:extLst>
              <a:ext uri="{FF2B5EF4-FFF2-40B4-BE49-F238E27FC236}">
                <a16:creationId xmlns:a16="http://schemas.microsoft.com/office/drawing/2014/main" id="{B857531B-9FD4-EA92-321A-973A49B5B0C1}"/>
              </a:ext>
            </a:extLst>
          </p:cNvPr>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703968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5C84E-0934-4738-80A4-8E7BBB3FA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43DC0-F3B1-B292-F594-61B3F93AE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5D798-1ACD-6331-11B0-B3053166F3DC}"/>
              </a:ext>
            </a:extLst>
          </p:cNvPr>
          <p:cNvSpPr>
            <a:spLocks noGrp="1"/>
          </p:cNvSpPr>
          <p:nvPr>
            <p:ph type="body" idx="1"/>
          </p:nvPr>
        </p:nvSpPr>
        <p:spPr/>
        <p:txBody>
          <a:bodyPr/>
          <a:lstStyle/>
          <a:p>
            <a:r>
              <a:rPr lang="en-US" b="1"/>
              <a:t>SOURCE</a:t>
            </a:r>
          </a:p>
          <a:p>
            <a:r>
              <a:rPr lang="en-US" b="0"/>
              <a:t>https://www.heart.org/en/healthy-living/healthy-eating/losing-weight/bmi-in-adults</a:t>
            </a:r>
            <a:endParaRPr lang="en-US"/>
          </a:p>
        </p:txBody>
      </p:sp>
      <p:sp>
        <p:nvSpPr>
          <p:cNvPr id="4" name="Slide Number Placeholder 3">
            <a:extLst>
              <a:ext uri="{FF2B5EF4-FFF2-40B4-BE49-F238E27FC236}">
                <a16:creationId xmlns:a16="http://schemas.microsoft.com/office/drawing/2014/main" id="{35EDA974-17F6-0901-C879-EA3D5EDCB937}"/>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114789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09275-5332-78EC-11CF-7EFCD4816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0B7DD-2D4B-C8AC-F6D1-9081FC990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3254D-EABD-899D-086F-16975BF70D71}"/>
              </a:ext>
            </a:extLst>
          </p:cNvPr>
          <p:cNvSpPr>
            <a:spLocks noGrp="1"/>
          </p:cNvSpPr>
          <p:nvPr>
            <p:ph type="body" idx="1"/>
          </p:nvPr>
        </p:nvSpPr>
        <p:spPr/>
        <p:txBody>
          <a:bodyPr/>
          <a:lstStyle/>
          <a:p>
            <a:r>
              <a:rPr lang="en-US" b="1"/>
              <a:t>SOURCES</a:t>
            </a:r>
          </a:p>
          <a:p>
            <a:r>
              <a:rPr lang="en-US"/>
              <a:t>https://www.goredforwomen.org/en/know-your-risk/know-your-numbers/key-numbers-to-know-for-your-heart-health-infographic</a:t>
            </a:r>
          </a:p>
          <a:p>
            <a:r>
              <a:rPr lang="en-US"/>
              <a:t>https://www.heart.org/en/healthy-living/healthy-eating/losing-weight/bmi-in-adults</a:t>
            </a:r>
          </a:p>
        </p:txBody>
      </p:sp>
      <p:sp>
        <p:nvSpPr>
          <p:cNvPr id="4" name="Slide Number Placeholder 3">
            <a:extLst>
              <a:ext uri="{FF2B5EF4-FFF2-40B4-BE49-F238E27FC236}">
                <a16:creationId xmlns:a16="http://schemas.microsoft.com/office/drawing/2014/main" id="{A585BC20-1CF5-2A9F-EC84-C2CAEAD40BE7}"/>
              </a:ext>
            </a:extLst>
          </p:cNvPr>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677024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3C380-4C65-5AE1-8500-8080636A4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D5A6E-E0F1-A512-3DFB-9F04FF707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04AEA-FFE1-E7F7-E910-D08CF380C2E8}"/>
              </a:ext>
            </a:extLst>
          </p:cNvPr>
          <p:cNvSpPr>
            <a:spLocks noGrp="1"/>
          </p:cNvSpPr>
          <p:nvPr>
            <p:ph type="body" idx="1"/>
          </p:nvPr>
        </p:nvSpPr>
        <p:spPr/>
        <p:txBody>
          <a:bodyPr/>
          <a:lstStyle/>
          <a:p>
            <a:r>
              <a:rPr lang="en-US" b="1"/>
              <a:t>SOURCES</a:t>
            </a:r>
          </a:p>
          <a:p>
            <a:r>
              <a:rPr lang="en-US" b="0"/>
              <a:t>https://www.heart.org/en/healthy-living/healthy-eating/losing-weight/bmi-in-adults</a:t>
            </a:r>
          </a:p>
          <a:p>
            <a:r>
              <a:rPr lang="en-US"/>
              <a:t>https://www.heart.org/en/healthy-living/healthy-eating/losing-weight/extreme-obesity-and-what-you-can-do</a:t>
            </a:r>
          </a:p>
          <a:p>
            <a:endParaRPr lang="en-US"/>
          </a:p>
          <a:p>
            <a:endParaRPr lang="en-US"/>
          </a:p>
        </p:txBody>
      </p:sp>
      <p:sp>
        <p:nvSpPr>
          <p:cNvPr id="4" name="Slide Number Placeholder 3">
            <a:extLst>
              <a:ext uri="{FF2B5EF4-FFF2-40B4-BE49-F238E27FC236}">
                <a16:creationId xmlns:a16="http://schemas.microsoft.com/office/drawing/2014/main" id="{C140910A-F884-06B7-3B74-124278BD425E}"/>
              </a:ext>
            </a:extLst>
          </p:cNvPr>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1008561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1A122-3298-2AE6-B519-19335405A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F13E74-F4CC-CEE5-C8E9-5A0A5108A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E2FA5-81DC-47B0-D5F3-C274B807F084}"/>
              </a:ext>
            </a:extLst>
          </p:cNvPr>
          <p:cNvSpPr>
            <a:spLocks noGrp="1"/>
          </p:cNvSpPr>
          <p:nvPr>
            <p:ph type="body" idx="1"/>
          </p:nvPr>
        </p:nvSpPr>
        <p:spPr/>
        <p:txBody>
          <a:bodyPr/>
          <a:lstStyle/>
          <a:p>
            <a:r>
              <a:rPr lang="en-US" b="1"/>
              <a:t>SOURCES</a:t>
            </a:r>
          </a:p>
          <a:p>
            <a:r>
              <a:rPr lang="en-US"/>
              <a:t>https://www.cdc.gov/bmi/child-teen-calculator/bmi-categories.html</a:t>
            </a:r>
          </a:p>
          <a:p>
            <a:r>
              <a:rPr lang="en-US"/>
              <a:t>https://www.cdc.gov/bmi/child-teen-calculator/index.html</a:t>
            </a:r>
          </a:p>
        </p:txBody>
      </p:sp>
      <p:sp>
        <p:nvSpPr>
          <p:cNvPr id="4" name="Slide Number Placeholder 3">
            <a:extLst>
              <a:ext uri="{FF2B5EF4-FFF2-40B4-BE49-F238E27FC236}">
                <a16:creationId xmlns:a16="http://schemas.microsoft.com/office/drawing/2014/main" id="{2D323369-1A43-E1CC-C678-3ABC5F6A63CF}"/>
              </a:ext>
            </a:extLst>
          </p:cNvPr>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1070997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a:solidFill>
                  <a:schemeClr val="tx1"/>
                </a:solidFill>
                <a:effectLst/>
                <a:latin typeface="+mn-lt"/>
                <a:ea typeface="+mn-ea"/>
                <a:cs typeface="+mn-cs"/>
              </a:rPr>
              <a:t>SOURCES</a:t>
            </a:r>
          </a:p>
          <a:p>
            <a:r>
              <a:rPr lang="en-US" sz="1200" kern="1200">
                <a:solidFill>
                  <a:schemeClr val="tx1"/>
                </a:solidFill>
                <a:effectLst/>
                <a:latin typeface="+mn-lt"/>
                <a:ea typeface="+mn-ea"/>
                <a:cs typeface="+mn-cs"/>
              </a:rPr>
              <a:t>https://www.heart.org/-/media/Healthy-Living-Files/LE8-Fact-Sheets/For-Kids/lifes_essential_8__for_kids_balanaced_bodies.pdf?sc_lang=en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396942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https://www.heart.org/en/healthy-living/healthy-lifestyle/lifes-essential-8/how-to-eat-better-fact-sheet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64AA-9EC2-CAE0-6236-59CE51C42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80FB1-6F6D-691C-E8EB-A8F210242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C399F-5329-0DF3-E97D-8AFFB9C825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https://www.goredforwomen.org/en/mom-life/just-for-mom/healthy-habits-tips-for-busy-families</a:t>
            </a:r>
          </a:p>
        </p:txBody>
      </p:sp>
      <p:sp>
        <p:nvSpPr>
          <p:cNvPr id="4" name="Slide Number Placeholder 3">
            <a:extLst>
              <a:ext uri="{FF2B5EF4-FFF2-40B4-BE49-F238E27FC236}">
                <a16:creationId xmlns:a16="http://schemas.microsoft.com/office/drawing/2014/main" id="{18AB4ECE-564C-8A3A-E23B-CC0A1CADDC30}"/>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250726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81D9-DFDA-DE10-ADF8-44E4D4701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90599-AE1C-BCEB-6DE9-E87080708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33DC2-8C0C-1398-85BF-4E5DA3AFC3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https://www.goredforwomen.org/en/mom-life/for-moms-with-elementary-age-kids/moving-with-your-kids-can-be-fun-and-healthy</a:t>
            </a:r>
          </a:p>
        </p:txBody>
      </p:sp>
      <p:sp>
        <p:nvSpPr>
          <p:cNvPr id="4" name="Slide Number Placeholder 3">
            <a:extLst>
              <a:ext uri="{FF2B5EF4-FFF2-40B4-BE49-F238E27FC236}">
                <a16:creationId xmlns:a16="http://schemas.microsoft.com/office/drawing/2014/main" id="{F5D7BB15-8A95-3666-FF36-47DF8ECCA64F}"/>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2195459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71CBD-0753-5B2B-DB0E-A8374EC946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55B45-8F6F-419F-8149-CEA5F7C05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85FEC-E30F-00CD-05DF-5B34EB3E49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https://www.heart.org/en/healthy-living/healthy-lifestyle/lifes-essential-8/how-to-manage-weight-fact-sheet</a:t>
            </a:r>
          </a:p>
        </p:txBody>
      </p:sp>
      <p:sp>
        <p:nvSpPr>
          <p:cNvPr id="4" name="Slide Number Placeholder 3">
            <a:extLst>
              <a:ext uri="{FF2B5EF4-FFF2-40B4-BE49-F238E27FC236}">
                <a16:creationId xmlns:a16="http://schemas.microsoft.com/office/drawing/2014/main" id="{568A06C1-D653-C5EC-03E2-0818BC6C73AD}"/>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4167655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B9122BCC-0BB9-E858-17E2-74EEA3C39E9C}"/>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2B9EAB-7BB2-60DA-6ADF-78742CEA0B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578BCA-4DD6-B870-555E-209AB69023C6}"/>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heart with a black background&#10;&#10;AI-generated content may be incorrect.">
            <a:extLst>
              <a:ext uri="{FF2B5EF4-FFF2-40B4-BE49-F238E27FC236}">
                <a16:creationId xmlns:a16="http://schemas.microsoft.com/office/drawing/2014/main" id="{43F68D68-4ADB-FC52-BA5C-35BA53BE88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347" b="18611"/>
          <a:stretch>
            <a:fillRect/>
          </a:stretch>
        </p:blipFill>
        <p:spPr bwMode="auto">
          <a:xfrm>
            <a:off x="8865870" y="423512"/>
            <a:ext cx="3080389" cy="1097280"/>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524000" y="2397063"/>
            <a:ext cx="1236481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Balanced Bodies: </a:t>
            </a:r>
            <a:endParaRPr kumimoji="0" lang="en-US" sz="8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40464" y="3594081"/>
            <a:ext cx="11043424" cy="830997"/>
          </a:xfrm>
          <a:prstGeom prst="rect">
            <a:avLst/>
          </a:prstGeom>
          <a:noFill/>
        </p:spPr>
        <p:txBody>
          <a:bodyPr wrap="square" rtlCol="0">
            <a:spAutoFit/>
          </a:bodyPr>
          <a:lstStyle/>
          <a:p>
            <a:pPr algn="r"/>
            <a:r>
              <a:rPr lang="en-US" sz="4700" b="1">
                <a:latin typeface="Lub Dub Medium" panose="020B0603030403020204" pitchFamily="34" charset="0"/>
              </a:rPr>
              <a:t>Healthy Weight for a Healthy Life</a:t>
            </a:r>
            <a:endParaRPr lang="en-US" sz="4700">
              <a:latin typeface="Lub Dub Medium" panose="020B0603030403020204" pitchFamily="34" charset="0"/>
            </a:endParaRPr>
          </a:p>
        </p:txBody>
      </p:sp>
      <p:sp>
        <p:nvSpPr>
          <p:cNvPr id="21" name="TextBox 20">
            <a:extLst>
              <a:ext uri="{FF2B5EF4-FFF2-40B4-BE49-F238E27FC236}">
                <a16:creationId xmlns:a16="http://schemas.microsoft.com/office/drawing/2014/main" id="{320A7660-CBC7-04BA-C7B3-0D77A9F6327B}"/>
              </a:ext>
            </a:extLst>
          </p:cNvPr>
          <p:cNvSpPr txBox="1"/>
          <p:nvPr/>
        </p:nvSpPr>
        <p:spPr>
          <a:xfrm>
            <a:off x="330" y="4460883"/>
            <a:ext cx="10840479" cy="584775"/>
          </a:xfrm>
          <a:prstGeom prst="rect">
            <a:avLst/>
          </a:prstGeom>
          <a:solidFill>
            <a:srgbClr val="C00000"/>
          </a:solidFill>
          <a:ln>
            <a:solidFill>
              <a:srgbClr val="C00000"/>
            </a:solidFill>
          </a:ln>
        </p:spPr>
        <p:txBody>
          <a:bodyPr wrap="square" rtlCol="0">
            <a:spAutoFit/>
          </a:bodyPr>
          <a:lstStyle/>
          <a:p>
            <a:pPr algn="r"/>
            <a:r>
              <a:rPr lang="en-US" sz="3200" b="1" i="1">
                <a:solidFill>
                  <a:schemeClr val="bg1"/>
                </a:solidFill>
                <a:latin typeface="Lub Dub Medium" panose="020B0603030403020204" pitchFamily="34" charset="0"/>
              </a:rPr>
              <a:t>From the American Heart Association</a:t>
            </a:r>
            <a:endParaRPr lang="en-US" sz="3200">
              <a:solidFill>
                <a:schemeClr val="bg1"/>
              </a:solidFill>
              <a:latin typeface="Lub Dub Medium" panose="020B0603030403020204" pitchFamily="34" charset="0"/>
            </a:endParaRPr>
          </a:p>
        </p:txBody>
      </p:sp>
      <p:sp>
        <p:nvSpPr>
          <p:cNvPr id="3" name="TextBox 2">
            <a:extLst>
              <a:ext uri="{FF2B5EF4-FFF2-40B4-BE49-F238E27FC236}">
                <a16:creationId xmlns:a16="http://schemas.microsoft.com/office/drawing/2014/main" id="{3A310059-22D4-313D-4A56-8934727A2A6E}"/>
              </a:ext>
            </a:extLst>
          </p:cNvPr>
          <p:cNvSpPr txBox="1"/>
          <p:nvPr/>
        </p:nvSpPr>
        <p:spPr>
          <a:xfrm>
            <a:off x="5061902" y="5314319"/>
            <a:ext cx="2068195" cy="307777"/>
          </a:xfrm>
          <a:prstGeom prst="rect">
            <a:avLst/>
          </a:prstGeom>
          <a:noFill/>
        </p:spPr>
        <p:txBody>
          <a:bodyPr wrap="none" rtlCol="0">
            <a:spAutoFit/>
          </a:bodyPr>
          <a:lstStyle/>
          <a:p>
            <a:r>
              <a:rPr lang="en-US" sz="140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E6EB8396-3E5D-C0B8-BA33-9D93B4947D55}"/>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44846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2D05F-86E1-79AA-2B65-354294AF62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A64872-403F-3E7D-BB98-A1CC2B22827D}"/>
              </a:ext>
            </a:extLst>
          </p:cNvPr>
          <p:cNvSpPr txBox="1">
            <a:spLocks noGrp="1"/>
          </p:cNvSpPr>
          <p:nvPr>
            <p:ph type="title" idx="4294967295"/>
          </p:nvPr>
        </p:nvSpPr>
        <p:spPr>
          <a:xfrm>
            <a:off x="206387" y="1177637"/>
            <a:ext cx="1135571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Why Does a Healthy Weight Matter?</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8CB76D4D-7B9D-EF98-50A3-2229C843DC40}"/>
              </a:ext>
            </a:extLst>
          </p:cNvPr>
          <p:cNvSpPr txBox="1"/>
          <p:nvPr/>
        </p:nvSpPr>
        <p:spPr>
          <a:xfrm>
            <a:off x="302640" y="2008634"/>
            <a:ext cx="6608299"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Too much weight can take a toll on your body, especially your heart.</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Losing weight can reduce your risk of heart disease and stroke as well as risk factors such as high blood pressure, high glucose (blood sugar) and sleep apnea.</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It can also help lower your total cholesterol, triglycerides and raise “good” cholesterol — also known as HDL.</a:t>
            </a:r>
          </a:p>
        </p:txBody>
      </p:sp>
      <p:pic>
        <p:nvPicPr>
          <p:cNvPr id="2" name="Picture 1">
            <a:extLst>
              <a:ext uri="{FF2B5EF4-FFF2-40B4-BE49-F238E27FC236}">
                <a16:creationId xmlns:a16="http://schemas.microsoft.com/office/drawing/2014/main" id="{5433346F-E24C-D472-B1DC-EA4466243A5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0939" y="2197225"/>
            <a:ext cx="5283143" cy="4226514"/>
          </a:xfrm>
          <a:prstGeom prst="rect">
            <a:avLst/>
          </a:prstGeom>
        </p:spPr>
      </p:pic>
    </p:spTree>
    <p:extLst>
      <p:ext uri="{BB962C8B-B14F-4D97-AF65-F5344CB8AC3E}">
        <p14:creationId xmlns:p14="http://schemas.microsoft.com/office/powerpoint/2010/main" val="164922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E859-83BA-ED54-6381-B0C4A7C8D2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566B29-7579-D4ED-9105-4E013E70EDA6}"/>
              </a:ext>
            </a:extLst>
          </p:cNvPr>
          <p:cNvSpPr txBox="1">
            <a:spLocks noGrp="1"/>
          </p:cNvSpPr>
          <p:nvPr>
            <p:ph type="title" idx="4294967295"/>
          </p:nvPr>
        </p:nvSpPr>
        <p:spPr>
          <a:xfrm>
            <a:off x="206387" y="1177637"/>
            <a:ext cx="11355714" cy="7848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Healthy Weight = Better Quality of Life</a:t>
            </a:r>
            <a:endParaRPr kumimoji="0" lang="en-US" sz="45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207DD4B9-E874-1ED5-E6C3-FA26BAEB6025}"/>
              </a:ext>
            </a:extLst>
          </p:cNvPr>
          <p:cNvSpPr txBox="1"/>
          <p:nvPr/>
        </p:nvSpPr>
        <p:spPr>
          <a:xfrm>
            <a:off x="321890" y="1999881"/>
            <a:ext cx="8725857" cy="2064540"/>
          </a:xfrm>
          <a:prstGeom prst="rect">
            <a:avLst/>
          </a:prstGeom>
          <a:noFill/>
        </p:spPr>
        <p:txBody>
          <a:bodyPr wrap="square" rtlCol="0">
            <a:spAutoFit/>
          </a:bodyPr>
          <a:lstStyle/>
          <a:p>
            <a:pPr>
              <a:lnSpc>
                <a:spcPct val="150000"/>
              </a:lnSpc>
            </a:pPr>
            <a:r>
              <a:rPr lang="en-US" sz="2200" b="1" dirty="0">
                <a:latin typeface="Lub Dub Medium" panose="020B0603030403020204" pitchFamily="34" charset="0"/>
              </a:rPr>
              <a:t>A healthy weight means you are more likely to also enjoy…</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Fewer joint and muscle pains</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More energy</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Better sleep patterns</a:t>
            </a:r>
          </a:p>
        </p:txBody>
      </p:sp>
      <p:pic>
        <p:nvPicPr>
          <p:cNvPr id="5" name="Picture 4">
            <a:extLst>
              <a:ext uri="{FF2B5EF4-FFF2-40B4-BE49-F238E27FC236}">
                <a16:creationId xmlns:a16="http://schemas.microsoft.com/office/drawing/2014/main" id="{2ACE1F80-2C14-9002-2D21-80621D396DE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145" y="2817587"/>
            <a:ext cx="5659656" cy="3775292"/>
          </a:xfrm>
          <a:prstGeom prst="rect">
            <a:avLst/>
          </a:prstGeom>
        </p:spPr>
      </p:pic>
    </p:spTree>
    <p:extLst>
      <p:ext uri="{BB962C8B-B14F-4D97-AF65-F5344CB8AC3E}">
        <p14:creationId xmlns:p14="http://schemas.microsoft.com/office/powerpoint/2010/main" val="3342645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34696-B365-562A-99C9-BCEE92CD7D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645A35-EFA5-4032-2C56-F50711E8D1C6}"/>
              </a:ext>
            </a:extLst>
          </p:cNvPr>
          <p:cNvSpPr txBox="1">
            <a:spLocks noGrp="1"/>
          </p:cNvSpPr>
          <p:nvPr>
            <p:ph type="title" idx="4294967295"/>
          </p:nvPr>
        </p:nvSpPr>
        <p:spPr>
          <a:xfrm>
            <a:off x="206387" y="1164966"/>
            <a:ext cx="1135571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What is a Healthy Weight?</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D91A4B6A-C5F3-D4CD-B834-A83B8BCC5710}"/>
              </a:ext>
            </a:extLst>
          </p:cNvPr>
          <p:cNvSpPr txBox="1"/>
          <p:nvPr/>
        </p:nvSpPr>
        <p:spPr>
          <a:xfrm>
            <a:off x="293015" y="1995963"/>
            <a:ext cx="7002934" cy="409586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dirty="0">
                <a:latin typeface="Lub Dub Medium" panose="020B0603030403020204" pitchFamily="34" charset="0"/>
              </a:rPr>
              <a:t>A person’s ideal body weight varies by gender, age, height and frame. Your body mass index and waist circumference provide good indicators of whether you’re at a healthy weight.</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The recommended range of BMI is 18.6-24.9 and a waistline measurement of no more than 35 inches for women and 40 inches for men.</a:t>
            </a:r>
          </a:p>
          <a:p>
            <a:pPr marL="342900" indent="-342900">
              <a:lnSpc>
                <a:spcPct val="150000"/>
              </a:lnSpc>
              <a:buFont typeface="Arial" panose="020B0604020202020204" pitchFamily="34" charset="0"/>
              <a:buChar char="•"/>
            </a:pPr>
            <a:r>
              <a:rPr lang="en-US" sz="2200" b="1" dirty="0">
                <a:latin typeface="Lub Dub Medium" panose="020B0603030403020204" pitchFamily="34" charset="0"/>
              </a:rPr>
              <a:t>A BMI of less than 18.5 is underweight.</a:t>
            </a:r>
          </a:p>
        </p:txBody>
      </p:sp>
      <p:pic>
        <p:nvPicPr>
          <p:cNvPr id="3" name="Picture 2">
            <a:extLst>
              <a:ext uri="{FF2B5EF4-FFF2-40B4-BE49-F238E27FC236}">
                <a16:creationId xmlns:a16="http://schemas.microsoft.com/office/drawing/2014/main" id="{C03195DE-D92F-6984-FDE8-2EE157A7745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948" y="2159906"/>
            <a:ext cx="4807295" cy="3845836"/>
          </a:xfrm>
          <a:prstGeom prst="rect">
            <a:avLst/>
          </a:prstGeom>
        </p:spPr>
      </p:pic>
    </p:spTree>
    <p:extLst>
      <p:ext uri="{BB962C8B-B14F-4D97-AF65-F5344CB8AC3E}">
        <p14:creationId xmlns:p14="http://schemas.microsoft.com/office/powerpoint/2010/main" val="63718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F8678-1B99-073A-84E7-035374F309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F50B0D-5972-2943-DF27-2BDDDABFFF68}"/>
              </a:ext>
            </a:extLst>
          </p:cNvPr>
          <p:cNvSpPr txBox="1">
            <a:spLocks noGrp="1"/>
          </p:cNvSpPr>
          <p:nvPr>
            <p:ph type="title" idx="4294967295"/>
          </p:nvPr>
        </p:nvSpPr>
        <p:spPr>
          <a:xfrm>
            <a:off x="206387" y="1164966"/>
            <a:ext cx="1135571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Understanding Your BMI</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A9C234B7-C5AE-F209-95CD-88E38A446A45}"/>
              </a:ext>
            </a:extLst>
          </p:cNvPr>
          <p:cNvSpPr txBox="1"/>
          <p:nvPr/>
        </p:nvSpPr>
        <p:spPr>
          <a:xfrm>
            <a:off x="293015" y="1995963"/>
            <a:ext cx="6512046"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a:latin typeface="Lub Dub Medium" panose="020B0603030403020204" pitchFamily="34" charset="0"/>
              </a:rPr>
              <a:t>BMI is a numerical value of your weight in relation to your height.</a:t>
            </a:r>
          </a:p>
          <a:p>
            <a:pPr marL="342900" indent="-342900">
              <a:lnSpc>
                <a:spcPct val="150000"/>
              </a:lnSpc>
              <a:buFont typeface="Arial" panose="020B0604020202020204" pitchFamily="34" charset="0"/>
              <a:buChar char="•"/>
            </a:pPr>
            <a:r>
              <a:rPr lang="en-US" sz="2200" b="1">
                <a:latin typeface="Lub Dub Medium" panose="020B0603030403020204" pitchFamily="34" charset="0"/>
              </a:rPr>
              <a:t>Your doctor or health care professional can help you figure out if your weight is healthy for your age and body.</a:t>
            </a:r>
          </a:p>
          <a:p>
            <a:pPr marL="342900" indent="-342900">
              <a:lnSpc>
                <a:spcPct val="150000"/>
              </a:lnSpc>
              <a:buFont typeface="Arial" panose="020B0604020202020204" pitchFamily="34" charset="0"/>
              <a:buChar char="•"/>
            </a:pPr>
            <a:r>
              <a:rPr lang="en-US" sz="2200" b="1">
                <a:latin typeface="Lub Dub Medium" panose="020B0603030403020204" pitchFamily="34" charset="0"/>
              </a:rPr>
              <a:t>You can also use an online BMI calculator from the CDC or NIH to determine your number. Consult a health care professional about your numbers.</a:t>
            </a:r>
          </a:p>
        </p:txBody>
      </p:sp>
      <p:pic>
        <p:nvPicPr>
          <p:cNvPr id="5" name="Picture 4">
            <a:extLst>
              <a:ext uri="{FF2B5EF4-FFF2-40B4-BE49-F238E27FC236}">
                <a16:creationId xmlns:a16="http://schemas.microsoft.com/office/drawing/2014/main" id="{26250BC4-F7C6-DC55-3E39-21ADBB1FAC2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5252" y="2377131"/>
            <a:ext cx="4020398" cy="4020398"/>
          </a:xfrm>
          <a:prstGeom prst="rect">
            <a:avLst/>
          </a:prstGeom>
        </p:spPr>
      </p:pic>
    </p:spTree>
    <p:extLst>
      <p:ext uri="{BB962C8B-B14F-4D97-AF65-F5344CB8AC3E}">
        <p14:creationId xmlns:p14="http://schemas.microsoft.com/office/powerpoint/2010/main" val="3969509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F47D2-159F-425B-79FB-A1C2805F7E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A4F7B6-5445-85D5-47FB-CDE6B0D2E769}"/>
              </a:ext>
            </a:extLst>
          </p:cNvPr>
          <p:cNvSpPr txBox="1">
            <a:spLocks noGrp="1"/>
          </p:cNvSpPr>
          <p:nvPr>
            <p:ph type="title" idx="4294967295"/>
          </p:nvPr>
        </p:nvSpPr>
        <p:spPr>
          <a:xfrm>
            <a:off x="206387" y="1164966"/>
            <a:ext cx="1135571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What About BMI in Children?</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058ED1AE-1E61-28BC-7E95-A7FD262EC66E}"/>
              </a:ext>
            </a:extLst>
          </p:cNvPr>
          <p:cNvSpPr txBox="1"/>
          <p:nvPr/>
        </p:nvSpPr>
        <p:spPr>
          <a:xfrm>
            <a:off x="293015" y="1995963"/>
            <a:ext cx="6598674" cy="460369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200" b="1">
                <a:latin typeface="Lub Dub Medium" panose="020B0603030403020204" pitchFamily="34" charset="0"/>
              </a:rPr>
              <a:t>Calculating BMI in children and teens ages 2 to 19 takes sex and age in account. The CDC has an online BMI calculator for children.</a:t>
            </a:r>
          </a:p>
          <a:p>
            <a:pPr marL="342900" indent="-342900">
              <a:lnSpc>
                <a:spcPct val="150000"/>
              </a:lnSpc>
              <a:buFont typeface="Arial" panose="020B0604020202020204" pitchFamily="34" charset="0"/>
              <a:buChar char="•"/>
            </a:pPr>
            <a:r>
              <a:rPr lang="en-US" sz="2200" b="1">
                <a:latin typeface="Lub Dub Medium" panose="020B0603030403020204" pitchFamily="34" charset="0"/>
              </a:rPr>
              <a:t>BMI for children is measured in a percentile because they are still growing. A healthy weight is the 5</a:t>
            </a:r>
            <a:r>
              <a:rPr lang="en-US" sz="2200" b="1" baseline="30000">
                <a:latin typeface="Lub Dub Medium" panose="020B0603030403020204" pitchFamily="34" charset="0"/>
              </a:rPr>
              <a:t>th</a:t>
            </a:r>
            <a:r>
              <a:rPr lang="en-US" sz="2200" b="1">
                <a:latin typeface="Lub Dub Medium" panose="020B0603030403020204" pitchFamily="34" charset="0"/>
              </a:rPr>
              <a:t> percentile to less than the 85</a:t>
            </a:r>
            <a:r>
              <a:rPr lang="en-US" sz="2200" b="1" baseline="30000">
                <a:latin typeface="Lub Dub Medium" panose="020B0603030403020204" pitchFamily="34" charset="0"/>
              </a:rPr>
              <a:t>th</a:t>
            </a:r>
            <a:r>
              <a:rPr lang="en-US" sz="2200" b="1">
                <a:latin typeface="Lub Dub Medium" panose="020B0603030403020204" pitchFamily="34" charset="0"/>
              </a:rPr>
              <a:t> percentile for children.</a:t>
            </a:r>
          </a:p>
          <a:p>
            <a:pPr marL="342900" indent="-342900">
              <a:lnSpc>
                <a:spcPct val="150000"/>
              </a:lnSpc>
              <a:buFont typeface="Arial" panose="020B0604020202020204" pitchFamily="34" charset="0"/>
              <a:buChar char="•"/>
            </a:pPr>
            <a:r>
              <a:rPr lang="en-US" sz="2200" b="1">
                <a:latin typeface="Lub Dub Medium" panose="020B0603030403020204" pitchFamily="34" charset="0"/>
              </a:rPr>
              <a:t>Always consult your child’s pediatrician about their weight and BMI.</a:t>
            </a:r>
          </a:p>
        </p:txBody>
      </p:sp>
      <p:pic>
        <p:nvPicPr>
          <p:cNvPr id="3" name="Picture 2">
            <a:extLst>
              <a:ext uri="{FF2B5EF4-FFF2-40B4-BE49-F238E27FC236}">
                <a16:creationId xmlns:a16="http://schemas.microsoft.com/office/drawing/2014/main" id="{A384043B-7A8E-1E7E-A44F-E567022849A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6104"/>
          <a:stretch>
            <a:fillRect/>
          </a:stretch>
        </p:blipFill>
        <p:spPr>
          <a:xfrm>
            <a:off x="6891689" y="2600589"/>
            <a:ext cx="5007297" cy="2978920"/>
          </a:xfrm>
          <a:prstGeom prst="rect">
            <a:avLst/>
          </a:prstGeom>
        </p:spPr>
      </p:pic>
    </p:spTree>
    <p:extLst>
      <p:ext uri="{BB962C8B-B14F-4D97-AF65-F5344CB8AC3E}">
        <p14:creationId xmlns:p14="http://schemas.microsoft.com/office/powerpoint/2010/main" val="787945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239210" y="1257787"/>
            <a:ext cx="3887604"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How to Talk to Kids About Weight</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448629" y="2273450"/>
            <a:ext cx="4810385" cy="4584550"/>
          </a:xfrm>
          <a:prstGeom prst="rect">
            <a:avLst/>
          </a:prstGeom>
        </p:spPr>
      </p:pic>
      <p:pic>
        <p:nvPicPr>
          <p:cNvPr id="10" name="Decorative Box 1">
            <a:extLst>
              <a:ext uri="{FF2B5EF4-FFF2-40B4-BE49-F238E27FC236}">
                <a16:creationId xmlns:a16="http://schemas.microsoft.com/office/drawing/2014/main" id="{F546DD32-94C1-9458-5A76-12B4D7610BA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575815" y="336905"/>
            <a:ext cx="5254908" cy="4784864"/>
          </a:xfrm>
          <a:prstGeom prst="rect">
            <a:avLst/>
          </a:prstGeom>
        </p:spPr>
      </p:pic>
      <p:sp>
        <p:nvSpPr>
          <p:cNvPr id="13" name="TextBox 12">
            <a:extLst>
              <a:ext uri="{FF2B5EF4-FFF2-40B4-BE49-F238E27FC236}">
                <a16:creationId xmlns:a16="http://schemas.microsoft.com/office/drawing/2014/main" id="{9FA5FF3E-9411-8B3A-7FE0-BE1AE8B68683}"/>
              </a:ext>
            </a:extLst>
          </p:cNvPr>
          <p:cNvSpPr txBox="1"/>
          <p:nvPr/>
        </p:nvSpPr>
        <p:spPr>
          <a:xfrm>
            <a:off x="4524614" y="1342462"/>
            <a:ext cx="3357311" cy="2062103"/>
          </a:xfrm>
          <a:prstGeom prst="rect">
            <a:avLst/>
          </a:prstGeom>
          <a:noFill/>
        </p:spPr>
        <p:txBody>
          <a:bodyPr wrap="square">
            <a:spAutoFit/>
          </a:bodyPr>
          <a:lstStyle/>
          <a:p>
            <a:r>
              <a:rPr lang="en-US" sz="1600">
                <a:latin typeface="Lub Dub Medium" panose="020B0603030403020204" pitchFamily="34" charset="0"/>
              </a:rPr>
              <a:t>Sometimes, our bodies can store more fat than they need. That happens when we eat too much unhealthy food or don’t move our bodies enough. When our bodies have too much weight, it can make us feel unhealthy and hurt our hearts.</a:t>
            </a:r>
          </a:p>
        </p:txBody>
      </p:sp>
      <p:pic>
        <p:nvPicPr>
          <p:cNvPr id="11" name="Decorative Box 2">
            <a:extLst>
              <a:ext uri="{FF2B5EF4-FFF2-40B4-BE49-F238E27FC236}">
                <a16:creationId xmlns:a16="http://schemas.microsoft.com/office/drawing/2014/main" id="{5E9C01EF-1278-7810-9A1C-AC927AA2475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723312" y="336906"/>
            <a:ext cx="4633911" cy="4784863"/>
          </a:xfrm>
          <a:prstGeom prst="rect">
            <a:avLst/>
          </a:prstGeom>
        </p:spPr>
      </p:pic>
      <p:sp>
        <p:nvSpPr>
          <p:cNvPr id="18" name="TextBox 17">
            <a:extLst>
              <a:ext uri="{FF2B5EF4-FFF2-40B4-BE49-F238E27FC236}">
                <a16:creationId xmlns:a16="http://schemas.microsoft.com/office/drawing/2014/main" id="{EA96A2A6-24DF-EB96-A9D0-34CA6CB73213}"/>
              </a:ext>
            </a:extLst>
          </p:cNvPr>
          <p:cNvSpPr txBox="1"/>
          <p:nvPr/>
        </p:nvSpPr>
        <p:spPr>
          <a:xfrm>
            <a:off x="8541299" y="1342461"/>
            <a:ext cx="3223934" cy="2062103"/>
          </a:xfrm>
          <a:prstGeom prst="rect">
            <a:avLst/>
          </a:prstGeom>
          <a:noFill/>
        </p:spPr>
        <p:txBody>
          <a:bodyPr wrap="square">
            <a:spAutoFit/>
          </a:bodyPr>
          <a:lstStyle/>
          <a:p>
            <a:r>
              <a:rPr lang="en-US" sz="1600">
                <a:latin typeface="Lub Dub Medium" panose="020B0603030403020204" pitchFamily="34" charset="0"/>
              </a:rPr>
              <a:t>It’s really important to be active and make healthy choices when we are eating. When you are full, stop eating. Sometimes we might eat if we’re bored, but we should only eat if we are hungry.</a:t>
            </a:r>
          </a:p>
        </p:txBody>
      </p:sp>
      <p:pic>
        <p:nvPicPr>
          <p:cNvPr id="19" name="Decorative Box 3">
            <a:extLst>
              <a:ext uri="{FF2B5EF4-FFF2-40B4-BE49-F238E27FC236}">
                <a16:creationId xmlns:a16="http://schemas.microsoft.com/office/drawing/2014/main" id="{E321CBDA-B3EC-C370-CE0D-59E33F3CA6D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020337" y="3676849"/>
            <a:ext cx="9106837" cy="3709925"/>
          </a:xfrm>
          <a:prstGeom prst="rect">
            <a:avLst/>
          </a:prstGeom>
        </p:spPr>
      </p:pic>
      <p:sp>
        <p:nvSpPr>
          <p:cNvPr id="21" name="TextBox 20">
            <a:extLst>
              <a:ext uri="{FF2B5EF4-FFF2-40B4-BE49-F238E27FC236}">
                <a16:creationId xmlns:a16="http://schemas.microsoft.com/office/drawing/2014/main" id="{909F2E52-E51C-898B-CE16-72D781337202}"/>
              </a:ext>
            </a:extLst>
          </p:cNvPr>
          <p:cNvSpPr txBox="1"/>
          <p:nvPr/>
        </p:nvSpPr>
        <p:spPr>
          <a:xfrm>
            <a:off x="5656815" y="4501956"/>
            <a:ext cx="6012359" cy="1569660"/>
          </a:xfrm>
          <a:prstGeom prst="rect">
            <a:avLst/>
          </a:prstGeom>
          <a:noFill/>
        </p:spPr>
        <p:txBody>
          <a:bodyPr wrap="square">
            <a:spAutoFit/>
          </a:bodyPr>
          <a:lstStyle/>
          <a:p>
            <a:r>
              <a:rPr lang="en-US" sz="1600">
                <a:latin typeface="Lub Dub Medium" panose="020B0603030403020204" pitchFamily="34" charset="0"/>
              </a:rPr>
              <a:t>Just like we need to take care of our toys or pets, we also need to take care of our bodies. Everyone’s body is different and we have different needs. Having a healthy weight is not about being a special size or shape, but about taking care of our bodies and feeling good inside and out. </a:t>
            </a:r>
          </a:p>
        </p:txBody>
      </p:sp>
    </p:spTree>
    <p:extLst>
      <p:ext uri="{BB962C8B-B14F-4D97-AF65-F5344CB8AC3E}">
        <p14:creationId xmlns:p14="http://schemas.microsoft.com/office/powerpoint/2010/main" val="2657613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331515" y="1163536"/>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Balanced Eating</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2640" y="1994533"/>
            <a:ext cx="6824439"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a:latin typeface="Lub Dub Medium" panose="020B0603030403020204" pitchFamily="34" charset="0"/>
              </a:rPr>
              <a:t>Enjoy vegetables, fruits, whole grains, beans, legumes, nuts, plant-based proteins (like beans, lentils, nuts), lean animal proteins (like skinless poultry, fish, seafood, low-fat dairy).</a:t>
            </a:r>
          </a:p>
          <a:p>
            <a:pPr marL="342900" indent="-342900">
              <a:lnSpc>
                <a:spcPct val="150000"/>
              </a:lnSpc>
              <a:buFont typeface="Arial" panose="020B0604020202020204" pitchFamily="34" charset="0"/>
              <a:buChar char="•"/>
            </a:pPr>
            <a:r>
              <a:rPr lang="en-US" sz="2400" b="1">
                <a:latin typeface="Lub Dub Medium" panose="020B0603030403020204" pitchFamily="34" charset="0"/>
              </a:rPr>
              <a:t>Drink plenty of water throughout the day.</a:t>
            </a:r>
          </a:p>
          <a:p>
            <a:pPr marL="342900" indent="-342900">
              <a:lnSpc>
                <a:spcPct val="150000"/>
              </a:lnSpc>
              <a:buFont typeface="Arial" panose="020B0604020202020204" pitchFamily="34" charset="0"/>
              <a:buChar char="•"/>
            </a:pPr>
            <a:r>
              <a:rPr lang="en-US" sz="2400" b="1">
                <a:latin typeface="Lub Dub Medium" panose="020B0603030403020204" pitchFamily="34" charset="0"/>
              </a:rPr>
              <a:t>Use plant-based oils, such as olive, canola, or avocado oil.</a:t>
            </a:r>
          </a:p>
        </p:txBody>
      </p:sp>
      <p:pic>
        <p:nvPicPr>
          <p:cNvPr id="8" name="Picture 7">
            <a:extLst>
              <a:ext uri="{FF2B5EF4-FFF2-40B4-BE49-F238E27FC236}">
                <a16:creationId xmlns:a16="http://schemas.microsoft.com/office/drawing/2014/main" id="{D8403A11-FB0B-BD1A-0E5A-27BF165300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7079" y="2534153"/>
            <a:ext cx="4542281" cy="3044808"/>
          </a:xfrm>
          <a:prstGeom prst="rect">
            <a:avLst/>
          </a:prstGeom>
        </p:spPr>
      </p:pic>
    </p:spTree>
    <p:extLst>
      <p:ext uri="{BB962C8B-B14F-4D97-AF65-F5344CB8AC3E}">
        <p14:creationId xmlns:p14="http://schemas.microsoft.com/office/powerpoint/2010/main" val="194318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E4B70-7514-6DFF-A693-425106EB51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ACA491-243D-2B30-BF5C-8C7B885B8D1B}"/>
              </a:ext>
            </a:extLst>
          </p:cNvPr>
          <p:cNvSpPr txBox="1">
            <a:spLocks noGrp="1"/>
          </p:cNvSpPr>
          <p:nvPr>
            <p:ph type="title" idx="4294967295"/>
          </p:nvPr>
        </p:nvSpPr>
        <p:spPr>
          <a:xfrm>
            <a:off x="331515" y="1163536"/>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Balanced Eating as a Family</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3C98A8CD-8666-2217-F305-B9A4FC05FF5D}"/>
              </a:ext>
            </a:extLst>
          </p:cNvPr>
          <p:cNvSpPr txBox="1"/>
          <p:nvPr/>
        </p:nvSpPr>
        <p:spPr>
          <a:xfrm>
            <a:off x="412640" y="1994533"/>
            <a:ext cx="6623427"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Make meals together. Include kids in the process of both grocery shopping and food prep.</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Assign kid-friendly duties such as filling lunch bags or cleaning produce.</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Involving everyone in meal planning, grocery shopping and cooking will mean less work and more time for family fun.</a:t>
            </a:r>
          </a:p>
        </p:txBody>
      </p:sp>
      <p:pic>
        <p:nvPicPr>
          <p:cNvPr id="11" name="Picture 10">
            <a:extLst>
              <a:ext uri="{FF2B5EF4-FFF2-40B4-BE49-F238E27FC236}">
                <a16:creationId xmlns:a16="http://schemas.microsoft.com/office/drawing/2014/main" id="{B7697544-67EA-3CC1-4D4D-9A105B43E2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7034" y="2444815"/>
            <a:ext cx="4263194" cy="3345989"/>
          </a:xfrm>
          <a:prstGeom prst="rect">
            <a:avLst/>
          </a:prstGeom>
        </p:spPr>
      </p:pic>
    </p:spTree>
    <p:extLst>
      <p:ext uri="{BB962C8B-B14F-4D97-AF65-F5344CB8AC3E}">
        <p14:creationId xmlns:p14="http://schemas.microsoft.com/office/powerpoint/2010/main" val="520360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9F5A-29E6-8A54-138C-551B2336DF4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D7DE87-CB23-E4D7-A706-2BCF0E5B5401}"/>
              </a:ext>
            </a:extLst>
          </p:cNvPr>
          <p:cNvSpPr txBox="1">
            <a:spLocks noGrp="1"/>
          </p:cNvSpPr>
          <p:nvPr>
            <p:ph type="title" idx="4294967295"/>
          </p:nvPr>
        </p:nvSpPr>
        <p:spPr>
          <a:xfrm>
            <a:off x="331515" y="1163536"/>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Getting Active as a Family</a:t>
            </a:r>
            <a:endParaRPr kumimoji="0" lang="en-US" sz="4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F197955-4E37-9F05-5ABC-8E6BE52CE7AF}"/>
              </a:ext>
            </a:extLst>
          </p:cNvPr>
          <p:cNvSpPr txBox="1"/>
          <p:nvPr/>
        </p:nvSpPr>
        <p:spPr>
          <a:xfrm>
            <a:off x="412640" y="1994533"/>
            <a:ext cx="7970964"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a:latin typeface="Lub Dub Medium" panose="020B0603030403020204" pitchFamily="34" charset="0"/>
              </a:rPr>
              <a:t>Take a walk. Make it fun by making it a nature walk or a scavenger hunt!</a:t>
            </a:r>
          </a:p>
          <a:p>
            <a:pPr marL="342900" indent="-342900">
              <a:lnSpc>
                <a:spcPct val="150000"/>
              </a:lnSpc>
              <a:buFont typeface="Arial" panose="020B0604020202020204" pitchFamily="34" charset="0"/>
              <a:buChar char="•"/>
            </a:pPr>
            <a:r>
              <a:rPr lang="en-US" sz="2400" b="1">
                <a:latin typeface="Lub Dub Medium" panose="020B0603030403020204" pitchFamily="34" charset="0"/>
              </a:rPr>
              <a:t>Play your favorite games like tag or musical chairs.</a:t>
            </a:r>
          </a:p>
          <a:p>
            <a:pPr marL="342900" indent="-342900">
              <a:lnSpc>
                <a:spcPct val="150000"/>
              </a:lnSpc>
              <a:buFont typeface="Arial" panose="020B0604020202020204" pitchFamily="34" charset="0"/>
              <a:buChar char="•"/>
            </a:pPr>
            <a:r>
              <a:rPr lang="en-US" sz="2400" b="1">
                <a:latin typeface="Lub Dub Medium" panose="020B0603030403020204" pitchFamily="34" charset="0"/>
              </a:rPr>
              <a:t>Create an obstacle course in the backyard.</a:t>
            </a:r>
          </a:p>
          <a:p>
            <a:pPr marL="342900" indent="-342900">
              <a:lnSpc>
                <a:spcPct val="150000"/>
              </a:lnSpc>
              <a:buFont typeface="Arial" panose="020B0604020202020204" pitchFamily="34" charset="0"/>
              <a:buChar char="•"/>
            </a:pPr>
            <a:r>
              <a:rPr lang="en-US" sz="2400" b="1">
                <a:latin typeface="Lub Dub Medium" panose="020B0603030403020204" pitchFamily="34" charset="0"/>
              </a:rPr>
              <a:t>Explore new parks or rec centers together.</a:t>
            </a:r>
          </a:p>
          <a:p>
            <a:pPr marL="342900" indent="-342900">
              <a:lnSpc>
                <a:spcPct val="150000"/>
              </a:lnSpc>
              <a:buFont typeface="Arial" panose="020B0604020202020204" pitchFamily="34" charset="0"/>
              <a:buChar char="•"/>
            </a:pPr>
            <a:r>
              <a:rPr lang="en-US" sz="2400" b="1">
                <a:latin typeface="Lub Dub Medium" panose="020B0603030403020204" pitchFamily="34" charset="0"/>
              </a:rPr>
              <a:t>Team up with other parents, friends, or neighbors and play games like kickball or volleyball.</a:t>
            </a:r>
          </a:p>
          <a:p>
            <a:pPr marL="342900" indent="-342900">
              <a:lnSpc>
                <a:spcPct val="150000"/>
              </a:lnSpc>
              <a:buFont typeface="Arial" panose="020B0604020202020204" pitchFamily="34" charset="0"/>
              <a:buChar char="•"/>
            </a:pPr>
            <a:r>
              <a:rPr lang="en-US" sz="2400" b="1">
                <a:latin typeface="Lub Dub Medium" panose="020B0603030403020204" pitchFamily="34" charset="0"/>
              </a:rPr>
              <a:t>Turn on the music and have a dance party!</a:t>
            </a:r>
          </a:p>
        </p:txBody>
      </p:sp>
      <p:pic>
        <p:nvPicPr>
          <p:cNvPr id="5" name="Picture 4">
            <a:extLst>
              <a:ext uri="{FF2B5EF4-FFF2-40B4-BE49-F238E27FC236}">
                <a16:creationId xmlns:a16="http://schemas.microsoft.com/office/drawing/2014/main" id="{48468765-32F6-FA91-D41B-4E4C2E28AC7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9522" y="2281187"/>
            <a:ext cx="3760630" cy="3940547"/>
          </a:xfrm>
          <a:prstGeom prst="rect">
            <a:avLst/>
          </a:prstGeom>
        </p:spPr>
      </p:pic>
    </p:spTree>
    <p:extLst>
      <p:ext uri="{BB962C8B-B14F-4D97-AF65-F5344CB8AC3E}">
        <p14:creationId xmlns:p14="http://schemas.microsoft.com/office/powerpoint/2010/main" val="405493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14A5D-CCC6-C7FC-4A74-AF1071876B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68775D-1438-13D9-9555-B3B0359839DC}"/>
              </a:ext>
            </a:extLst>
          </p:cNvPr>
          <p:cNvSpPr txBox="1">
            <a:spLocks noGrp="1"/>
          </p:cNvSpPr>
          <p:nvPr>
            <p:ph type="title" idx="4294967295"/>
          </p:nvPr>
        </p:nvSpPr>
        <p:spPr>
          <a:xfrm>
            <a:off x="331515" y="1163536"/>
            <a:ext cx="11043424"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Other Tips for Weight Management Success</a:t>
            </a:r>
            <a:endParaRPr kumimoji="0" lang="en-US" sz="3800" b="0" i="0" u="none" strike="noStrike" kern="1200" cap="none" spc="0" normalizeH="0" baseline="0" noProof="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6547AB6-B544-0BAD-A834-978A5D9FA475}"/>
              </a:ext>
            </a:extLst>
          </p:cNvPr>
          <p:cNvSpPr txBox="1"/>
          <p:nvPr/>
        </p:nvSpPr>
        <p:spPr>
          <a:xfrm>
            <a:off x="331516" y="1917646"/>
            <a:ext cx="6954807" cy="419890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a:latin typeface="Lub Dub Medium" panose="020B0603030403020204" pitchFamily="34" charset="0"/>
              </a:rPr>
              <a:t>Increase the amount of fiber you eat and water you drink.</a:t>
            </a:r>
          </a:p>
          <a:p>
            <a:pPr marL="342900" indent="-342900">
              <a:lnSpc>
                <a:spcPct val="150000"/>
              </a:lnSpc>
              <a:buFont typeface="Arial" panose="020B0604020202020204" pitchFamily="34" charset="0"/>
              <a:buChar char="•"/>
            </a:pPr>
            <a:r>
              <a:rPr lang="en-US" b="1">
                <a:latin typeface="Lub Dub Medium" panose="020B0603030403020204" pitchFamily="34" charset="0"/>
              </a:rPr>
              <a:t>Add protein to your breakfast, which will help you feel full for longer.</a:t>
            </a:r>
          </a:p>
          <a:p>
            <a:pPr marL="342900" indent="-342900">
              <a:lnSpc>
                <a:spcPct val="150000"/>
              </a:lnSpc>
              <a:buFont typeface="Arial" panose="020B0604020202020204" pitchFamily="34" charset="0"/>
              <a:buChar char="•"/>
            </a:pPr>
            <a:r>
              <a:rPr lang="en-US" b="1">
                <a:latin typeface="Lub Dub Medium" panose="020B0603030403020204" pitchFamily="34" charset="0"/>
              </a:rPr>
              <a:t>Read nutritional labels for nutrition and calorie content. Learn about portion sizes. Pay attention to the number of serving sizes in each package.</a:t>
            </a:r>
          </a:p>
          <a:p>
            <a:pPr marL="342900" indent="-342900">
              <a:lnSpc>
                <a:spcPct val="150000"/>
              </a:lnSpc>
              <a:buFont typeface="Arial" panose="020B0604020202020204" pitchFamily="34" charset="0"/>
              <a:buChar char="•"/>
            </a:pPr>
            <a:r>
              <a:rPr lang="en-US" b="1">
                <a:latin typeface="Lub Dub Medium" panose="020B0603030403020204" pitchFamily="34" charset="0"/>
              </a:rPr>
              <a:t>Stress can trick your body into feeling hungry or craving unhealthy foods. Exercise can reduce stress.</a:t>
            </a:r>
          </a:p>
          <a:p>
            <a:pPr marL="342900" indent="-342900">
              <a:lnSpc>
                <a:spcPct val="150000"/>
              </a:lnSpc>
              <a:buFont typeface="Arial" panose="020B0604020202020204" pitchFamily="34" charset="0"/>
              <a:buChar char="•"/>
            </a:pPr>
            <a:r>
              <a:rPr lang="en-US" b="1">
                <a:latin typeface="Lub Dub Medium" panose="020B0603030403020204" pitchFamily="34" charset="0"/>
              </a:rPr>
              <a:t>Seek help. Talk with your doctor or registered dietitian for help with managing your weight.</a:t>
            </a:r>
          </a:p>
        </p:txBody>
      </p:sp>
      <p:pic>
        <p:nvPicPr>
          <p:cNvPr id="2" name="Picture 1">
            <a:extLst>
              <a:ext uri="{FF2B5EF4-FFF2-40B4-BE49-F238E27FC236}">
                <a16:creationId xmlns:a16="http://schemas.microsoft.com/office/drawing/2014/main" id="{EA54E6EC-D047-E47D-F7DA-03E09EE7570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6200" y="2474844"/>
            <a:ext cx="4626765" cy="3084509"/>
          </a:xfrm>
          <a:prstGeom prst="rect">
            <a:avLst/>
          </a:prstGeom>
        </p:spPr>
      </p:pic>
    </p:spTree>
    <p:extLst>
      <p:ext uri="{BB962C8B-B14F-4D97-AF65-F5344CB8AC3E}">
        <p14:creationId xmlns:p14="http://schemas.microsoft.com/office/powerpoint/2010/main" val="3831989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293015" y="1163536"/>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F222B"/>
                </a:solidFill>
                <a:effectLst/>
                <a:uLnTx/>
                <a:uFillTx/>
                <a:latin typeface="Lub Dub Heavy" panose="020B0903030403020204" pitchFamily="34" charset="0"/>
                <a:ea typeface="+mn-ea"/>
                <a:cs typeface="+mn-cs"/>
              </a:rPr>
              <a:t>Wrap Up</a:t>
            </a:r>
          </a:p>
        </p:txBody>
      </p:sp>
      <p:sp>
        <p:nvSpPr>
          <p:cNvPr id="7" name="TextBox 6">
            <a:extLst>
              <a:ext uri="{FF2B5EF4-FFF2-40B4-BE49-F238E27FC236}">
                <a16:creationId xmlns:a16="http://schemas.microsoft.com/office/drawing/2014/main" id="{6397EA36-F584-E6C9-5F65-8542F4E14777}"/>
              </a:ext>
            </a:extLst>
          </p:cNvPr>
          <p:cNvSpPr txBox="1"/>
          <p:nvPr/>
        </p:nvSpPr>
        <p:spPr>
          <a:xfrm>
            <a:off x="412639" y="1994533"/>
            <a:ext cx="6575301" cy="461440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b="1">
                <a:latin typeface="Lub Dub Medium" panose="020B0603030403020204" pitchFamily="34" charset="0"/>
              </a:rPr>
              <a:t>A healthy weight means less risk of heart disease, stroke or other health problems – and a better quality of life!</a:t>
            </a:r>
          </a:p>
          <a:p>
            <a:pPr marL="342900" indent="-342900">
              <a:lnSpc>
                <a:spcPct val="150000"/>
              </a:lnSpc>
              <a:buFont typeface="Arial" panose="020B0604020202020204" pitchFamily="34" charset="0"/>
              <a:buChar char="•"/>
            </a:pPr>
            <a:r>
              <a:rPr lang="en-US" b="1">
                <a:latin typeface="Lub Dub Medium" panose="020B0603030403020204" pitchFamily="34" charset="0"/>
              </a:rPr>
              <a:t>Calculate your BMI and your child’s BMI, but always consult a health care professional about weight management.</a:t>
            </a:r>
          </a:p>
          <a:p>
            <a:pPr marL="342900" indent="-342900">
              <a:lnSpc>
                <a:spcPct val="150000"/>
              </a:lnSpc>
              <a:buFont typeface="Arial" panose="020B0604020202020204" pitchFamily="34" charset="0"/>
              <a:buChar char="•"/>
            </a:pPr>
            <a:r>
              <a:rPr lang="en-US" b="1">
                <a:latin typeface="Lub Dub Medium" panose="020B0603030403020204" pitchFamily="34" charset="0"/>
              </a:rPr>
              <a:t>Balanced eating and getting active can help maintain a healthy weight.</a:t>
            </a:r>
          </a:p>
          <a:p>
            <a:pPr marL="342900" indent="-342900">
              <a:lnSpc>
                <a:spcPct val="150000"/>
              </a:lnSpc>
              <a:buFont typeface="Arial" panose="020B0604020202020204" pitchFamily="34" charset="0"/>
              <a:buChar char="•"/>
            </a:pPr>
            <a:r>
              <a:rPr lang="en-US" b="1">
                <a:latin typeface="Lub Dub Medium" panose="020B0603030403020204" pitchFamily="34" charset="0"/>
              </a:rPr>
              <a:t>Remind children that having a healthy weight is not about being a special size or shape, but about taking care of our bodies and feeling good inside and out!</a:t>
            </a:r>
          </a:p>
        </p:txBody>
      </p:sp>
      <p:pic>
        <p:nvPicPr>
          <p:cNvPr id="3" name="Picture 2">
            <a:extLst>
              <a:ext uri="{FF2B5EF4-FFF2-40B4-BE49-F238E27FC236}">
                <a16:creationId xmlns:a16="http://schemas.microsoft.com/office/drawing/2014/main" id="{0CBC9AA6-27FC-5A01-F42F-C9365B0BB8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7940" y="2315806"/>
            <a:ext cx="5067582" cy="3378658"/>
          </a:xfrm>
          <a:prstGeom prst="rect">
            <a:avLst/>
          </a:prstGeom>
        </p:spPr>
      </p:pic>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emplate/>
  <TotalTime>11</TotalTime>
  <Words>1120</Words>
  <Application>Microsoft Office PowerPoint</Application>
  <PresentationFormat>Widescreen</PresentationFormat>
  <Paragraphs>90</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Balanced Bodies: </vt:lpstr>
      <vt:lpstr>Why Does a Healthy Weight Matter?</vt:lpstr>
      <vt:lpstr>Healthy Weight = Better Quality of Life</vt:lpstr>
      <vt:lpstr>What is a Healthy Weight?</vt:lpstr>
      <vt:lpstr>Understanding Your BMI</vt:lpstr>
      <vt:lpstr>What About BMI in Children?</vt:lpstr>
      <vt:lpstr>How to Talk to Kids About Weight</vt:lpstr>
      <vt:lpstr>Balanced Eating</vt:lpstr>
      <vt:lpstr>Balanced Eating as a Family</vt:lpstr>
      <vt:lpstr>Getting Active as a Family</vt:lpstr>
      <vt:lpstr>Other Tips for Weight Management Success</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Balanced Bodies: </dc:title>
  <dc:creator>Travis Entrekin (NAT Field Campaigns - NC Consultant)</dc:creator>
  <cp:lastModifiedBy>Sai Charan Gode</cp:lastModifiedBy>
  <cp:revision>12</cp:revision>
  <dcterms:created xsi:type="dcterms:W3CDTF">2025-09-05T00:29:10Z</dcterms:created>
  <dcterms:modified xsi:type="dcterms:W3CDTF">2025-12-19T08:05:35Z</dcterms:modified>
</cp:coreProperties>
</file>